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3"/>
  </p:notesMasterIdLst>
  <p:sldIdLst>
    <p:sldId id="307" r:id="rId2"/>
    <p:sldId id="257" r:id="rId3"/>
    <p:sldId id="308" r:id="rId4"/>
    <p:sldId id="319" r:id="rId5"/>
    <p:sldId id="258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321" r:id="rId14"/>
    <p:sldId id="322" r:id="rId15"/>
    <p:sldId id="323" r:id="rId16"/>
    <p:sldId id="324" r:id="rId17"/>
    <p:sldId id="325" r:id="rId18"/>
    <p:sldId id="326" r:id="rId19"/>
    <p:sldId id="320" r:id="rId20"/>
    <p:sldId id="293" r:id="rId21"/>
    <p:sldId id="294" r:id="rId22"/>
    <p:sldId id="281" r:id="rId23"/>
    <p:sldId id="285" r:id="rId24"/>
    <p:sldId id="286" r:id="rId25"/>
    <p:sldId id="287" r:id="rId26"/>
    <p:sldId id="315" r:id="rId27"/>
    <p:sldId id="312" r:id="rId28"/>
    <p:sldId id="318" r:id="rId29"/>
    <p:sldId id="317" r:id="rId30"/>
    <p:sldId id="316" r:id="rId31"/>
    <p:sldId id="313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4806C3-46A9-4CB2-A00D-4A34CD7DEC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46B0-45CF-414A-A226-A02703844BB2}" type="slidenum">
              <a:rPr lang="ar-SA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8C5FB1-C8B3-48E1-80CD-89BED8A4DA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2B8A-F610-42EF-A765-7E21D79BE8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4EE7-2919-4318-96C0-408DB2880A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6EBD-B12B-423D-B93D-8341EFDA33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BAFF-5D1B-4918-A804-CF25C0427B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8CFB-75C3-4BCB-9560-442C0780ED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EAE5-5C16-4417-A0FF-7EACD69974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C1BB-FA83-40D0-B343-CE4560528D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51A98-C600-4E91-9904-A891206F43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D097-A60D-47C3-AAEB-39576EA715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5272D-1FA7-40AC-B0EE-ADA35B0FE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9A9FAB4-7C8A-4B56-AA6A-DC6701638E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3376141"/>
          </a:xfrm>
        </p:spPr>
        <p:txBody>
          <a:bodyPr/>
          <a:lstStyle/>
          <a:p>
            <a:pPr>
              <a:defRPr/>
            </a:pPr>
            <a:r>
              <a:rPr lang="fa-IR" sz="9600" dirty="0">
                <a:solidFill>
                  <a:srgbClr val="3399FF"/>
                </a:solidFill>
                <a:cs typeface="B Titr" pitchFamily="2" charset="-78"/>
              </a:rPr>
              <a:t>آلودگي به شپش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2420888"/>
            <a:ext cx="7920880" cy="3217912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1935" y="188640"/>
            <a:ext cx="842570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Davat" pitchFamily="2" charset="-78"/>
              </a:rPr>
              <a:t>بسم الله الرحمن الرحیم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6804025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شپش سر و تخم های آ ن</a:t>
            </a:r>
            <a:endParaRPr lang="en-US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4" descr="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569325" cy="61198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2900" b="1" smtClean="0">
                <a:solidFill>
                  <a:srgbClr val="000000"/>
                </a:solidFill>
                <a:effectLst/>
                <a:cs typeface="B Nazanin" pitchFamily="2" charset="-78"/>
              </a:rPr>
              <a:t>شپش بالغ بلافاصله جفت گيري كرده و 2-1 روز بعد تخمگذاري را آغاز مي نمايد و تا 2-1 روز قبل از مرگ ادامه مي دهد.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900" b="1" smtClean="0">
                <a:solidFill>
                  <a:srgbClr val="000000"/>
                </a:solidFill>
                <a:effectLst/>
                <a:cs typeface="B Nazanin" pitchFamily="2" charset="-78"/>
              </a:rPr>
              <a:t>طول عمر شپش سر حدود يكماه است (متوسط 18 روز)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900" b="1" smtClean="0">
                <a:solidFill>
                  <a:srgbClr val="000000"/>
                </a:solidFill>
                <a:effectLst/>
                <a:cs typeface="B Nazanin" pitchFamily="2" charset="-78"/>
              </a:rPr>
              <a:t>هر شپش هر روز بين 6-4 تخم و در طول عمر خود بين 150-90 عدد تخم مي گذارد.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900" b="1" smtClean="0">
                <a:solidFill>
                  <a:srgbClr val="000000"/>
                </a:solidFill>
                <a:effectLst/>
                <a:cs typeface="B Nazanin" pitchFamily="2" charset="-78"/>
              </a:rPr>
              <a:t>بطور معمول تعداد شپش نزد افراد آلوده كمتر از 10 عدد مي باشد و اگر كمتر از 5-1 عدد باشد معمولا مشكل و عوارض عديده اي بر جاي نمي گذارد.</a:t>
            </a:r>
            <a:endParaRPr lang="en-US" sz="29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5400" dirty="0" smtClean="0">
                <a:solidFill>
                  <a:srgbClr val="3399FF"/>
                </a:solidFill>
                <a:cs typeface="B Titr" pitchFamily="2" charset="-78"/>
              </a:rPr>
              <a:t>راههاي انتقال شپش سر</a:t>
            </a:r>
            <a:endParaRPr lang="en-US" sz="54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2665412"/>
          </a:xfrm>
        </p:spPr>
        <p:txBody>
          <a:bodyPr/>
          <a:lstStyle/>
          <a:p>
            <a:pPr eaLnBrk="1" hangingPunct="1"/>
            <a:r>
              <a:rPr lang="fa-IR" sz="4400" b="1" smtClean="0">
                <a:solidFill>
                  <a:srgbClr val="000000"/>
                </a:solidFill>
                <a:effectLst/>
                <a:cs typeface="B Nazanin" pitchFamily="2" charset="-78"/>
              </a:rPr>
              <a:t>تماس مستقيم </a:t>
            </a:r>
          </a:p>
          <a:p>
            <a:pPr eaLnBrk="1" hangingPunct="1"/>
            <a:endParaRPr lang="fa-IR" sz="44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eaLnBrk="1" hangingPunct="1"/>
            <a:r>
              <a:rPr lang="fa-IR" sz="4400" b="1" smtClean="0">
                <a:solidFill>
                  <a:srgbClr val="000000"/>
                </a:solidFill>
                <a:effectLst/>
                <a:cs typeface="B Nazanin" pitchFamily="2" charset="-78"/>
              </a:rPr>
              <a:t>تماس غير مستقيم با اشياء آلوده</a:t>
            </a:r>
            <a:endParaRPr lang="en-US" sz="44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6600" dirty="0" smtClean="0">
                <a:solidFill>
                  <a:srgbClr val="3399FF"/>
                </a:solidFill>
                <a:cs typeface="B Titr" pitchFamily="2" charset="-78"/>
              </a:rPr>
              <a:t>پديكولوزيس</a:t>
            </a:r>
            <a:endParaRPr lang="en-US" sz="66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1148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fa-IR" sz="4800" b="1" smtClean="0">
                <a:solidFill>
                  <a:srgbClr val="000000"/>
                </a:solidFill>
                <a:effectLst/>
                <a:cs typeface="B Nazanin" pitchFamily="2" charset="-78"/>
              </a:rPr>
              <a:t>به وجود شپش بدن، سر يا شپشك عانه روي بدن شخص گفته مي شود.</a:t>
            </a:r>
            <a:endParaRPr lang="en-US" sz="48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6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عوارض آلودگي به شپش(پديكولوزيس)</a:t>
            </a:r>
            <a:endParaRPr lang="en-US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529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1- خارش شديد پوست بعلت تلقيح مواد بزاقي و مواد دفعي به زير پوست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2- پوسته پوسته شدن و ضخيم شدن پوست در اثر خاراندن زياد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3- بروز عفونت هاي ثانويه باكتريال به دنبال خاراندن زياد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4- شپش تن ناقل بيماريهاائي چون تيفوس همه گير، تب راجعه همه گيرو تب خندق مي باشد.</a:t>
            </a:r>
            <a:endParaRPr lang="en-US" sz="28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7200" dirty="0" smtClean="0">
                <a:solidFill>
                  <a:srgbClr val="3399FF"/>
                </a:solidFill>
                <a:cs typeface="B Titr" pitchFamily="2" charset="-78"/>
              </a:rPr>
              <a:t>توجه</a:t>
            </a:r>
            <a:endParaRPr lang="en-US" sz="72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74063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sz="4000" b="1" smtClean="0">
                <a:solidFill>
                  <a:srgbClr val="000000"/>
                </a:solidFill>
                <a:effectLst/>
                <a:cs typeface="B Nazanin" pitchFamily="2" charset="-78"/>
              </a:rPr>
              <a:t> مهمترين عارضه شپش خاراندن شديد مي باشد كه فرد را كلافه، خسته، پريشان و بي خواب كرده كه همين امر مي تواند يكي از علل افت تحصيلي در دانش آموزان باشد.</a:t>
            </a:r>
            <a:endParaRPr lang="en-US" sz="40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6600" dirty="0" smtClean="0">
                <a:solidFill>
                  <a:srgbClr val="3399FF"/>
                </a:solidFill>
                <a:cs typeface="B Titr" pitchFamily="2" charset="-78"/>
              </a:rPr>
              <a:t>درمان</a:t>
            </a:r>
            <a:endParaRPr lang="en-US" sz="66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18525" cy="51117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اساس درمان متاثر از رعايت دقيق اصول بهداشت فردي و دسترسي و انجام استحمام مرتب و امكان تعويض منظم و صحيح البسه است.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fa-IR" sz="14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fa-IR" sz="28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درمان آلودگي به انواع شپش بايستي درمان اپيدميولوژيك شناسائي منابع و مخازن آلودگي از طريق بررسي اعضاء خانواده و موارد تماس و درمان دسته جمعي آنها به عنوان زيربناي عملكرد كنترلي مورد توجه قرار گيرند.</a:t>
            </a:r>
            <a:endParaRPr lang="en-US" sz="28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69325" cy="61198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30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درمان ضروريست شانه، برس، كلاه، روسري، بالش، ملحفه و ساير وسايل شخصي كه در انتشار آلودگي نقش دارند از نظر انهدام رشك وشپش مورد توجه قرار گيرند.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fa-IR" sz="5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fa-IR" sz="30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كليه موارد افراد درمان شده يك هفته بعد از درمان اوليه تحت درمان مجدد قرار گيرند.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fa-IR" sz="6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fa-IR" sz="30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آموزش و مراقبت افراد آلوده به ويژه دانش آموزان به مسائل رواني و اجتماعي فرد آلوده و خانواده وي توجه شود واز هر گونه توهين و آزار رواني پرهيز شود.</a:t>
            </a:r>
            <a:endParaRPr lang="en-US" sz="30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5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5400" dirty="0" smtClean="0">
                <a:solidFill>
                  <a:srgbClr val="3399FF"/>
                </a:solidFill>
                <a:cs typeface="B Titr" pitchFamily="2" charset="-78"/>
              </a:rPr>
              <a:t>درمان شپش سر</a:t>
            </a:r>
            <a:endParaRPr lang="en-US" sz="54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62988" cy="4751387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شستشوي مرتب با صابون،شامپو و آب گرم تعداد شپشهاي بالغ را كاهش مي دهد.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fa-IR" sz="16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1- پرمترين 1%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fa-IR" sz="14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2- گامابنزن(ليندان) </a:t>
            </a:r>
            <a:endParaRPr lang="en-US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3843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راههاي مهم مبارزه با شپش:</a:t>
            </a:r>
            <a:endParaRPr lang="en-US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62988" cy="5040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بالا بردن سطح آگاهي هاي جامعه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بهبود رفتارهاي بهداشتي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تشخيص و درمان مبتلايان بخصوص در مراكز تجمع جمعيت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همكاري و هماهنگي گسترده بين بخشي</a:t>
            </a:r>
            <a:endParaRPr lang="en-US" sz="3600" b="1" dirty="0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89963" cy="59039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a-IR" dirty="0" smtClean="0"/>
              <a:t> </a:t>
            </a:r>
            <a:r>
              <a:rPr lang="ar-SA" sz="4400" dirty="0" smtClean="0">
                <a:solidFill>
                  <a:srgbClr val="3399FF"/>
                </a:solidFill>
                <a:cs typeface="B Titr" pitchFamily="2" charset="-78"/>
              </a:rPr>
              <a:t>مشخصات کلي شپش</a:t>
            </a:r>
            <a:r>
              <a:rPr lang="en-US" sz="4400" dirty="0" smtClean="0">
                <a:solidFill>
                  <a:srgbClr val="3399FF"/>
                </a:solidFill>
                <a:cs typeface="B Titr" pitchFamily="2" charset="-78"/>
              </a:rPr>
              <a:t> :</a:t>
            </a:r>
            <a:r>
              <a:rPr lang="en-US" dirty="0" smtClean="0">
                <a:solidFill>
                  <a:srgbClr val="3399FF"/>
                </a:solidFill>
                <a:cs typeface="B Titr" pitchFamily="2" charset="-78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en-US" dirty="0" smtClean="0">
                <a:solidFill>
                  <a:srgbClr val="3399FF"/>
                </a:solidFill>
              </a:rPr>
              <a:t/>
            </a:r>
            <a:br>
              <a:rPr lang="en-US" dirty="0" smtClean="0">
                <a:solidFill>
                  <a:srgbClr val="3399FF"/>
                </a:solidFill>
              </a:rPr>
            </a:b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- </a:t>
            </a:r>
            <a:r>
              <a:rPr lang="ar-SA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حشره اي کوچک، بدون بال و خونخوار است که انگل خارجي بدن انسان بوده و مي تواند تن، سر و عانه را آلوده کند</a:t>
            </a: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en-US" sz="1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/>
            </a:r>
            <a:br>
              <a:rPr lang="en-US" sz="1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en-US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- </a:t>
            </a:r>
            <a:r>
              <a:rPr lang="ar-SA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تخم شپش ،‌ رشک نام دارد و بيضي شکل و سفيد رنگ و به اندازه ته سنجاق مي باشد و به مو و درز لباسها مي چسبد</a:t>
            </a:r>
            <a:r>
              <a:rPr lang="fa-IR" sz="36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.</a:t>
            </a:r>
            <a:endParaRPr lang="en-US" b="1" dirty="0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نحوه مراقبت شپش سر در مدارس</a:t>
            </a:r>
            <a:endParaRPr lang="en-US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1117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3100" b="1" smtClean="0">
                <a:solidFill>
                  <a:srgbClr val="000000"/>
                </a:solidFill>
                <a:effectLst/>
                <a:cs typeface="B Nazanin" pitchFamily="2" charset="-78"/>
              </a:rPr>
              <a:t>وقتي كه يك مورد شپش در كلاس ديده شود تمام دانش آموزان همان كلاس بايد بررسي شوند.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3100" b="1" smtClean="0">
                <a:solidFill>
                  <a:srgbClr val="000000"/>
                </a:solidFill>
                <a:effectLst/>
                <a:cs typeface="B Nazanin" pitchFamily="2" charset="-78"/>
              </a:rPr>
              <a:t>خانواده دانش آموزان مبتلا نيز بايد بررسي شوند.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3100" b="1" smtClean="0">
                <a:solidFill>
                  <a:srgbClr val="000000"/>
                </a:solidFill>
                <a:effectLst/>
                <a:cs typeface="B Nazanin" pitchFamily="2" charset="-78"/>
              </a:rPr>
              <a:t>موارد كشف شده بايد به مركز بهداشتي درماني جهت درمان و پيگيري معرفي شوند.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3100" b="1" smtClean="0">
                <a:solidFill>
                  <a:srgbClr val="000000"/>
                </a:solidFill>
                <a:effectLst/>
                <a:cs typeface="B Nazanin" pitchFamily="2" charset="-78"/>
              </a:rPr>
              <a:t>وقتي بيش از 3 كلاس در مدرسه درگير باشند تمام كلاسهاي مدرسه بايد از نظر آلودگي به شپش غربالگري شوند.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31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معاينه موي سر بايد در زير نور كافي صورت گيرد.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به خانواده دانش آموزان اطلاع داده شود تا درمان كامل از آوردن فرزند خود به مدرسه خودداري نمايند.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دانش آموزان مبتلا بايد 2 هفته بعد مورد بررسي مجدد قرار گيرند.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b="1" smtClean="0">
                <a:solidFill>
                  <a:srgbClr val="000000"/>
                </a:solidFill>
                <a:effectLst/>
                <a:cs typeface="B Nazanin" pitchFamily="2" charset="-78"/>
              </a:rPr>
              <a:t>بيماريابي، درمان وپيگيري موارد در شناسنامه سلامت و يا فرم مراقبت دانش آموز لحاظ گردد.</a:t>
            </a:r>
            <a:endParaRPr lang="en-US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8000" dirty="0" smtClean="0">
                <a:solidFill>
                  <a:srgbClr val="3399FF"/>
                </a:solidFill>
                <a:cs typeface="B Titr" pitchFamily="2" charset="-78"/>
              </a:rPr>
              <a:t>توجه</a:t>
            </a:r>
            <a:endParaRPr lang="en-US" sz="80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41148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fa-IR" sz="40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تمام انواع شپش، ماده چسباننده تخم به مو و تارهاي لباس از نوعي است كه در حلالهاي معمولي مقاوم بوده و به پوست و مو نيز آسيب نمي رسانند.</a:t>
            </a:r>
            <a:endParaRPr lang="en-US" sz="40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7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0"/>
            <a:ext cx="3851275" cy="836613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 معاینه شپش سر</a:t>
            </a:r>
            <a:endParaRPr lang="en-US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4" descr="lic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836613"/>
            <a:ext cx="44275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licen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848600" cy="417512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روش صحیح </a:t>
            </a:r>
            <a:r>
              <a:rPr lang="fa-IR" smtClean="0">
                <a:solidFill>
                  <a:srgbClr val="3399FF"/>
                </a:solidFill>
                <a:cs typeface="B Titr" pitchFamily="2" charset="-78"/>
              </a:rPr>
              <a:t>معاینه سر و </a:t>
            </a:r>
            <a:r>
              <a:rPr lang="fa-IR" dirty="0" smtClean="0">
                <a:solidFill>
                  <a:srgbClr val="3399FF"/>
                </a:solidFill>
                <a:cs typeface="B Titr" pitchFamily="2" charset="-78"/>
              </a:rPr>
              <a:t>پشت گوش</a:t>
            </a:r>
            <a:endParaRPr lang="en-US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 descr="hair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836613"/>
            <a:ext cx="29162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air_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789363"/>
            <a:ext cx="29162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g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613"/>
            <a:ext cx="622776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3" name="Picture 4" descr="head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habakeh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2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shabakeh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abakeh\Desktop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699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abakeh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5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bakeh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558"/>
            <a:ext cx="9143999" cy="551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habakeh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habakeh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0548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habakeh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fa-IR" sz="36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كودكان و جنس مونث شايعتر است.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fa-IR" sz="36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fa-IR" sz="3600" b="1" smtClean="0">
                <a:solidFill>
                  <a:srgbClr val="000000"/>
                </a:solidFill>
                <a:effectLst/>
                <a:cs typeface="B Nazanin" pitchFamily="2" charset="-78"/>
              </a:rPr>
              <a:t>در فصول سرد سال بروز بالاتري دارد.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fa-IR" sz="3600" b="1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smtClean="0">
                <a:solidFill>
                  <a:srgbClr val="000000"/>
                </a:solidFill>
                <a:effectLst/>
                <a:cs typeface="B Nazanin" pitchFamily="2" charset="-78"/>
              </a:rPr>
              <a:t> شپش پوست را مي گزد و خون را خورده و ايجاد سوزش و خارش مي كند و بدنبال خاراندان باعث ايجاد عفونتهاي ثانويه نيز مي شود. </a:t>
            </a:r>
            <a:endParaRPr lang="en-US" sz="36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ar-SA" sz="6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شپش</a:t>
            </a:r>
            <a:r>
              <a:rPr lang="fa-IR" sz="6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: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a-IR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۱</a:t>
            </a: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- </a:t>
            </a:r>
            <a:r>
              <a:rPr lang="ar-SA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شپش سر</a:t>
            </a: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</a:t>
            </a:r>
            <a:b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/>
            </a:r>
            <a:b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fa-IR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۲</a:t>
            </a: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- </a:t>
            </a:r>
            <a:r>
              <a:rPr lang="ar-SA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شپش بدن</a:t>
            </a: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</a:t>
            </a:r>
            <a:b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/>
            </a:r>
            <a:b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</a:br>
            <a:r>
              <a:rPr lang="fa-IR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۳</a:t>
            </a:r>
            <a:r>
              <a:rPr lang="en-US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- </a:t>
            </a:r>
            <a:r>
              <a:rPr lang="ar-SA" sz="4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شپش عانه </a:t>
            </a:r>
            <a:endParaRPr lang="en-US" b="1" dirty="0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7384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8000" dirty="0" smtClean="0">
                <a:solidFill>
                  <a:srgbClr val="3399FF"/>
                </a:solidFill>
                <a:cs typeface="B Titr" pitchFamily="2" charset="-78"/>
              </a:rPr>
              <a:t>شپش سر</a:t>
            </a:r>
            <a:endParaRPr lang="en-US" sz="8000" dirty="0" smtClean="0">
              <a:solidFill>
                <a:srgbClr val="3399FF"/>
              </a:solidFill>
              <a:cs typeface="B Titr" pitchFamily="2" charset="-78"/>
            </a:endParaRPr>
          </a:p>
        </p:txBody>
      </p:sp>
      <p:pic>
        <p:nvPicPr>
          <p:cNvPr id="2050" name="Picture 2" descr="C:\Users\shabakeh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589962" cy="6048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ar-SA" sz="5400" dirty="0" smtClean="0">
                <a:solidFill>
                  <a:srgbClr val="3399FF"/>
                </a:solidFill>
                <a:cs typeface="B Titr" pitchFamily="2" charset="-78"/>
              </a:rPr>
              <a:t>محل زندگي</a:t>
            </a:r>
            <a:r>
              <a:rPr lang="fa-IR" sz="5400" dirty="0" smtClean="0">
                <a:solidFill>
                  <a:srgbClr val="3399FF"/>
                </a:solidFill>
                <a:cs typeface="B Titr" pitchFamily="2" charset="-78"/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>
              <a:solidFill>
                <a:srgbClr val="3399FF"/>
              </a:solidFill>
              <a:cs typeface="B Titr" pitchFamily="2" charset="-78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ar-SA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شپش سر در لابلاي موهاي سر زندگي مي کند و اين مناطق ( عقب سر و نيز </a:t>
            </a:r>
            <a:r>
              <a:rPr lang="fa-IR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قسمت پشت گوش ) را مورد گزش قرار مي دهد</a:t>
            </a:r>
            <a:r>
              <a:rPr lang="fa-IR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.</a:t>
            </a:r>
            <a:r>
              <a:rPr lang="ar-SA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</a:t>
            </a:r>
            <a:endParaRPr lang="en-US" sz="2800" b="1" dirty="0" smtClean="0">
              <a:solidFill>
                <a:srgbClr val="000000"/>
              </a:solidFill>
              <a:effectLst/>
              <a:cs typeface="B Nazanin" pitchFamily="2" charset="-78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در شرايط آلودگي شديد تمام پوست سر و حتي محاسن و ديگر بخش هاي مودار بدن ممكن است ديده شود.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a-IR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رنگ آن سفيد مايل به خاكستري است.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a-IR" sz="2800" b="1" dirty="0" smtClean="0">
                <a:solidFill>
                  <a:srgbClr val="000000"/>
                </a:solidFill>
                <a:effectLst/>
                <a:cs typeface="B Nazanin" pitchFamily="2" charset="-78"/>
              </a:rPr>
              <a:t> شپش سر بيش از شپش عانه وكمتر از شپش تن تحرك دارد.</a:t>
            </a:r>
            <a:endParaRPr lang="en-US" sz="2800" b="1" dirty="0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15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2600" b="1" smtClean="0">
                <a:solidFill>
                  <a:srgbClr val="000000"/>
                </a:solidFill>
                <a:effectLst/>
                <a:cs typeface="B Nazanin" pitchFamily="2" charset="-78"/>
              </a:rPr>
              <a:t>شپش خود را محكم به تار مو چسبانده و به خونخواري ادامه مي دهد و برخي اوقات به مناطق كم مو مهاجرت مي كند ولي هرگز در پلك و ابرو تخم نمي گذارد.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600" b="1" smtClean="0">
                <a:solidFill>
                  <a:srgbClr val="000000"/>
                </a:solidFill>
                <a:effectLst/>
                <a:cs typeface="B Nazanin" pitchFamily="2" charset="-78"/>
              </a:rPr>
              <a:t>شپش تخم خود را در ناحيه قاعده ساقه مو در محل خروج ساقه مو از فوليكول مي چسباند.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600" b="1" smtClean="0">
                <a:solidFill>
                  <a:srgbClr val="000000"/>
                </a:solidFill>
                <a:effectLst/>
                <a:cs typeface="B Nazanin" pitchFamily="2" charset="-78"/>
              </a:rPr>
              <a:t>تخم در شرايط محيطي مناسب (36-22 درجه سانتيگراد) ظرف مدت 7 روز تبديل به لارو مي شود.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600" b="1" smtClean="0">
                <a:solidFill>
                  <a:srgbClr val="000000"/>
                </a:solidFill>
                <a:effectLst/>
                <a:cs typeface="B Nazanin" pitchFamily="2" charset="-78"/>
              </a:rPr>
              <a:t>لارو شبيه بالغ بوده و خونخواري مي كند.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600" b="1" smtClean="0">
                <a:solidFill>
                  <a:srgbClr val="000000"/>
                </a:solidFill>
                <a:effectLst/>
                <a:cs typeface="B Nazanin" pitchFamily="2" charset="-78"/>
              </a:rPr>
              <a:t>لارو در شرايط محيطي مناسب ظرف مدت 2 هفته تبديل به بالغ        مي شود.</a:t>
            </a:r>
            <a:endParaRPr lang="en-US" sz="2600" b="1" smtClean="0">
              <a:solidFill>
                <a:srgbClr val="000000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 advTm="20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آلودگي به شپش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آلودگي به شپش</Template>
  <TotalTime>42</TotalTime>
  <Words>829</Words>
  <Application>Microsoft Office PowerPoint</Application>
  <PresentationFormat>On-screen Show (4:3)</PresentationFormat>
  <Paragraphs>76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آلودگي به شپش</vt:lpstr>
      <vt:lpstr>آلودگي به شپش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شپش سر</vt:lpstr>
      <vt:lpstr>PowerPoint Presentation</vt:lpstr>
      <vt:lpstr>PowerPoint Presentation</vt:lpstr>
      <vt:lpstr>شپش سر و تخم های آ ن</vt:lpstr>
      <vt:lpstr>PowerPoint Presentation</vt:lpstr>
      <vt:lpstr>راههاي انتقال شپش سر</vt:lpstr>
      <vt:lpstr>پديكولوزيس</vt:lpstr>
      <vt:lpstr>عوارض آلودگي به شپش(پديكولوزيس)</vt:lpstr>
      <vt:lpstr>توجه</vt:lpstr>
      <vt:lpstr>درمان</vt:lpstr>
      <vt:lpstr>PowerPoint Presentation</vt:lpstr>
      <vt:lpstr>درمان شپش سر</vt:lpstr>
      <vt:lpstr>راههاي مهم مبارزه با شپش:</vt:lpstr>
      <vt:lpstr>نحوه مراقبت شپش سر در مدارس</vt:lpstr>
      <vt:lpstr>PowerPoint Presentation</vt:lpstr>
      <vt:lpstr>توجه</vt:lpstr>
      <vt:lpstr> معاینه شپش سر</vt:lpstr>
      <vt:lpstr>روش صحیح معاینه سر و پشت گوش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shabakeh</dc:creator>
  <cp:lastModifiedBy>Novin Pendar</cp:lastModifiedBy>
  <cp:revision>6</cp:revision>
  <dcterms:created xsi:type="dcterms:W3CDTF">2014-10-06T05:07:49Z</dcterms:created>
  <dcterms:modified xsi:type="dcterms:W3CDTF">2018-10-26T18:41:37Z</dcterms:modified>
</cp:coreProperties>
</file>